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17"/>
  </p:notesMasterIdLst>
  <p:sldIdLst>
    <p:sldId id="270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9" r:id="rId15"/>
    <p:sldId id="267" r:id="rId16"/>
  </p:sldIdLst>
  <p:sldSz cx="9144000" cy="5143500" type="screen16x9"/>
  <p:notesSz cx="6858000" cy="9144000"/>
  <p:embeddedFontLst>
    <p:embeddedFont>
      <p:font typeface="Helvetica" panose="020B0604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44">
          <p15:clr>
            <a:srgbClr val="9AA0A6"/>
          </p15:clr>
        </p15:guide>
        <p15:guide id="4" pos="5616">
          <p15:clr>
            <a:srgbClr val="9AA0A6"/>
          </p15:clr>
        </p15:guide>
        <p15:guide id="5" orient="horz" pos="144">
          <p15:clr>
            <a:srgbClr val="9AA0A6"/>
          </p15:clr>
        </p15:guide>
        <p15:guide id="6" orient="horz" pos="3096">
          <p15:clr>
            <a:srgbClr val="9AA0A6"/>
          </p15:clr>
        </p15:guide>
        <p15:guide id="7" orient="horz" pos="818">
          <p15:clr>
            <a:srgbClr val="9AA0A6"/>
          </p15:clr>
        </p15:guide>
        <p15:guide id="8" orient="horz" pos="1037">
          <p15:clr>
            <a:srgbClr val="9AA0A6"/>
          </p15:clr>
        </p15:guide>
        <p15:guide id="9" pos="3185">
          <p15:clr>
            <a:srgbClr val="9AA0A6"/>
          </p15:clr>
        </p15:guide>
        <p15:guide id="10" orient="horz" pos="298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CDE"/>
    <a:srgbClr val="58595B"/>
    <a:srgbClr val="F1F4FA"/>
    <a:srgbClr val="F1F1FA"/>
    <a:srgbClr val="F79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E8D301-B714-4B51-E5A1-2650DA4797AA}" v="1" dt="2024-07-24T19:32:12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63"/>
    <p:restoredTop sz="94769"/>
  </p:normalViewPr>
  <p:slideViewPr>
    <p:cSldViewPr snapToGrid="0">
      <p:cViewPr>
        <p:scale>
          <a:sx n="148" d="100"/>
          <a:sy n="148" d="100"/>
        </p:scale>
        <p:origin x="1392" y="728"/>
      </p:cViewPr>
      <p:guideLst>
        <p:guide orient="horz" pos="1620"/>
        <p:guide pos="2880"/>
        <p:guide pos="144"/>
        <p:guide pos="5616"/>
        <p:guide orient="horz" pos="144"/>
        <p:guide orient="horz" pos="3096"/>
        <p:guide orient="horz" pos="818"/>
        <p:guide orient="horz" pos="1037"/>
        <p:guide pos="3185"/>
        <p:guide orient="horz" pos="29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9290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c9c5341e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c9c5341e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c9c5341e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7c9c5341e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c9c5341e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c9c5341e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7c9c5341e9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7c9c5341e9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c9c5341e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c9c5341e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c9c5341e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c9c5341e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c9c5341e9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c9c5341e9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c9c5341e9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c9c5341e9_0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4359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c9c5341e9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c9c5341e9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65;p24">
            <a:extLst>
              <a:ext uri="{FF2B5EF4-FFF2-40B4-BE49-F238E27FC236}">
                <a16:creationId xmlns:a16="http://schemas.microsoft.com/office/drawing/2014/main" id="{390414E7-4618-5C40-23C1-731BF152298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730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C7A21CC-9316-B64A-E501-F8D139101D4F}"/>
              </a:ext>
            </a:extLst>
          </p:cNvPr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rgbClr val="009CDE">
              <a:alpha val="524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Google Shape;89;p16">
            <a:extLst>
              <a:ext uri="{FF2B5EF4-FFF2-40B4-BE49-F238E27FC236}">
                <a16:creationId xmlns:a16="http://schemas.microsoft.com/office/drawing/2014/main" id="{35BA1C5C-B7E3-FEA8-36F6-FE7A3D8678E6}"/>
              </a:ext>
            </a:extLst>
          </p:cNvPr>
          <p:cNvSpPr txBox="1"/>
          <p:nvPr/>
        </p:nvSpPr>
        <p:spPr>
          <a:xfrm>
            <a:off x="1699404" y="1936630"/>
            <a:ext cx="5745192" cy="1270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dirty="0">
                <a:solidFill>
                  <a:schemeClr val="bg1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A discussion on property measurement &amp; square footage</a:t>
            </a:r>
          </a:p>
          <a:p>
            <a:pPr marL="0" lvl="0" indent="0" algn="ctr" rt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500" dirty="0">
                <a:solidFill>
                  <a:schemeClr val="bg1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June 2024</a:t>
            </a:r>
            <a:endParaRPr sz="1500" dirty="0">
              <a:solidFill>
                <a:schemeClr val="bg1"/>
              </a:solidFill>
              <a:latin typeface="Helvetica" pitchFamily="2" charset="0"/>
              <a:ea typeface="Roboto Slab"/>
              <a:cs typeface="Roboto Slab"/>
              <a:sym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239085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70C981A-FB61-6A97-4C1C-3D13200095B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DD6D3D-7DB5-72A0-E7DF-82DA0C6A2BE3}"/>
              </a:ext>
            </a:extLst>
          </p:cNvPr>
          <p:cNvGrpSpPr/>
          <p:nvPr/>
        </p:nvGrpSpPr>
        <p:grpSpPr>
          <a:xfrm>
            <a:off x="3912957" y="922800"/>
            <a:ext cx="2164955" cy="3406774"/>
            <a:chOff x="3912957" y="922800"/>
            <a:chExt cx="2164955" cy="3406774"/>
          </a:xfrm>
          <a:effectLst>
            <a:outerShdw blurRad="88900" dist="127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A1AB2EF3-C51A-B0A5-5071-2092E17121A0}"/>
                </a:ext>
              </a:extLst>
            </p:cNvPr>
            <p:cNvSpPr/>
            <p:nvPr/>
          </p:nvSpPr>
          <p:spPr>
            <a:xfrm>
              <a:off x="3912957" y="1998874"/>
              <a:ext cx="2164955" cy="2330700"/>
            </a:xfrm>
            <a:prstGeom prst="roundRect">
              <a:avLst>
                <a:gd name="adj" fmla="val 416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Google Shape;67;p14"/>
            <p:cNvPicPr preferRelativeResize="0"/>
            <p:nvPr/>
          </p:nvPicPr>
          <p:blipFill rotWithShape="1">
            <a:blip r:embed="rId3"/>
            <a:srcRect t="1" r="16781" b="-1"/>
            <a:stretch/>
          </p:blipFill>
          <p:spPr>
            <a:xfrm>
              <a:off x="3912958" y="922800"/>
              <a:ext cx="2164954" cy="1829549"/>
            </a:xfrm>
            <a:prstGeom prst="round2SameRect">
              <a:avLst>
                <a:gd name="adj1" fmla="val 4956"/>
                <a:gd name="adj2" fmla="val 0"/>
              </a:avLst>
            </a:prstGeom>
            <a:noFill/>
            <a:ln>
              <a:noFill/>
            </a:ln>
          </p:spPr>
        </p:pic>
      </p:grpSp>
      <p:sp>
        <p:nvSpPr>
          <p:cNvPr id="5" name="Google Shape;89;p16">
            <a:extLst>
              <a:ext uri="{FF2B5EF4-FFF2-40B4-BE49-F238E27FC236}">
                <a16:creationId xmlns:a16="http://schemas.microsoft.com/office/drawing/2014/main" id="{AABD717D-4112-2CBF-2A37-D564510284EE}"/>
              </a:ext>
            </a:extLst>
          </p:cNvPr>
          <p:cNvSpPr txBox="1"/>
          <p:nvPr/>
        </p:nvSpPr>
        <p:spPr>
          <a:xfrm>
            <a:off x="417145" y="1810043"/>
            <a:ext cx="3699528" cy="152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Why is measurement important?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CA" sz="2800" b="1" dirty="0">
              <a:solidFill>
                <a:srgbClr val="009CDE"/>
              </a:solidFill>
              <a:latin typeface="Helvetica" pitchFamily="2" charset="0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696648-828D-1BAA-CB3D-27BAF34F0939}"/>
              </a:ext>
            </a:extLst>
          </p:cNvPr>
          <p:cNvGrpSpPr/>
          <p:nvPr/>
        </p:nvGrpSpPr>
        <p:grpSpPr>
          <a:xfrm>
            <a:off x="6396384" y="922800"/>
            <a:ext cx="2164955" cy="3406774"/>
            <a:chOff x="6396384" y="922800"/>
            <a:chExt cx="2164955" cy="3406774"/>
          </a:xfrm>
          <a:effectLst>
            <a:outerShdw blurRad="88900" dist="127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F0BF3042-C1D7-54CB-94DF-A277C4989A74}"/>
                </a:ext>
              </a:extLst>
            </p:cNvPr>
            <p:cNvSpPr/>
            <p:nvPr/>
          </p:nvSpPr>
          <p:spPr>
            <a:xfrm>
              <a:off x="6396384" y="1998874"/>
              <a:ext cx="2164955" cy="2330700"/>
            </a:xfrm>
            <a:prstGeom prst="roundRect">
              <a:avLst>
                <a:gd name="adj" fmla="val 416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oogle Shape;67;p14">
              <a:extLst>
                <a:ext uri="{FF2B5EF4-FFF2-40B4-BE49-F238E27FC236}">
                  <a16:creationId xmlns:a16="http://schemas.microsoft.com/office/drawing/2014/main" id="{6A9B1BEB-5CF2-F959-54FD-1ECC38F6062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2222" t="1693" r="10233"/>
            <a:stretch/>
          </p:blipFill>
          <p:spPr>
            <a:xfrm>
              <a:off x="6396631" y="922800"/>
              <a:ext cx="2164707" cy="1829549"/>
            </a:xfrm>
            <a:prstGeom prst="round2SameRect">
              <a:avLst>
                <a:gd name="adj1" fmla="val 4956"/>
                <a:gd name="adj2" fmla="val 0"/>
              </a:avLst>
            </a:prstGeom>
            <a:noFill/>
            <a:ln>
              <a:noFill/>
            </a:ln>
          </p:spPr>
        </p:pic>
      </p:grpSp>
      <p:sp>
        <p:nvSpPr>
          <p:cNvPr id="11" name="Google Shape;82;p15">
            <a:extLst>
              <a:ext uri="{FF2B5EF4-FFF2-40B4-BE49-F238E27FC236}">
                <a16:creationId xmlns:a16="http://schemas.microsoft.com/office/drawing/2014/main" id="{00020223-DAF4-FC58-0B13-BA4349E2BCF7}"/>
              </a:ext>
            </a:extLst>
          </p:cNvPr>
          <p:cNvSpPr txBox="1"/>
          <p:nvPr/>
        </p:nvSpPr>
        <p:spPr>
          <a:xfrm>
            <a:off x="3979447" y="2798876"/>
            <a:ext cx="2016108" cy="142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ts val="17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CA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For home sellers </a:t>
            </a:r>
            <a:br>
              <a:rPr lang="en-CA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-CA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&amp; home buyers</a:t>
            </a:r>
          </a:p>
          <a:p>
            <a:pPr marL="135450" lvl="0" indent="-135450" algn="l" rtl="0" fontAlgn="ctr"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Determining value</a:t>
            </a:r>
          </a:p>
          <a:p>
            <a:pPr marL="135450" lvl="0" indent="-135450" algn="l" rtl="0" fontAlgn="ctr"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Comparing options</a:t>
            </a:r>
          </a:p>
          <a:p>
            <a:pPr marL="135450" lvl="0" indent="-135450" algn="l" rtl="0" fontAlgn="ctr"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Planning space</a:t>
            </a:r>
          </a:p>
          <a:p>
            <a:pPr marL="0" lvl="0" indent="0" algn="l" rtl="0">
              <a:spcBef>
                <a:spcPts val="400"/>
              </a:spcBef>
              <a:spcAft>
                <a:spcPts val="600"/>
              </a:spcAft>
              <a:buNone/>
            </a:pPr>
            <a:endParaRPr lang="en-CA" sz="1100" dirty="0">
              <a:solidFill>
                <a:schemeClr val="bg1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13" name="Google Shape;82;p15">
            <a:extLst>
              <a:ext uri="{FF2B5EF4-FFF2-40B4-BE49-F238E27FC236}">
                <a16:creationId xmlns:a16="http://schemas.microsoft.com/office/drawing/2014/main" id="{3800E6F6-881F-389D-F3F8-A54B565CC692}"/>
              </a:ext>
            </a:extLst>
          </p:cNvPr>
          <p:cNvSpPr txBox="1"/>
          <p:nvPr/>
        </p:nvSpPr>
        <p:spPr>
          <a:xfrm>
            <a:off x="6462873" y="2798876"/>
            <a:ext cx="2014233" cy="142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ts val="17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CA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For real estate professionals</a:t>
            </a:r>
          </a:p>
          <a:p>
            <a:pPr marL="135450" lvl="0" indent="-135450" algn="l" rtl="0" fontAlgn="ctr"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Client centric services</a:t>
            </a:r>
          </a:p>
          <a:p>
            <a:pPr marL="135450" lvl="0" indent="-135450" algn="l" rtl="0" fontAlgn="ctr"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Protecting personal brand</a:t>
            </a:r>
          </a:p>
          <a:p>
            <a:pPr marL="135450" lvl="0" indent="-135450" algn="l" rtl="0" fontAlgn="ctr"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Professional obligation</a:t>
            </a:r>
          </a:p>
          <a:p>
            <a:pPr marL="135450" lvl="0" indent="-135450" algn="l" rtl="0" fontAlgn="ctr"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endParaRPr lang="en-CA"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400"/>
              </a:spcBef>
              <a:spcAft>
                <a:spcPts val="600"/>
              </a:spcAft>
              <a:buNone/>
            </a:pPr>
            <a:endParaRPr lang="en-CA" sz="1100" dirty="0">
              <a:solidFill>
                <a:schemeClr val="bg1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7481C4-AD91-8EE4-5EBA-740244298DD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Google Shape;89;p16"/>
          <p:cNvSpPr txBox="1"/>
          <p:nvPr/>
        </p:nvSpPr>
        <p:spPr>
          <a:xfrm>
            <a:off x="417145" y="1011881"/>
            <a:ext cx="3834134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What to consider about square footage</a:t>
            </a:r>
            <a:endParaRPr sz="2800" b="1" dirty="0">
              <a:solidFill>
                <a:srgbClr val="009CDE"/>
              </a:solidFill>
              <a:latin typeface="Helvetica" pitchFamily="2" charset="0"/>
              <a:ea typeface="Roboto Slab"/>
              <a:cs typeface="Roboto Slab"/>
              <a:sym typeface="Roboto Slab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417145" y="2086013"/>
            <a:ext cx="4545900" cy="218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What measurement are you giving?</a:t>
            </a: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What calculation are you using?</a:t>
            </a: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Who measured the space?</a:t>
            </a: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What tools were used to measure?</a:t>
            </a: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77750" lvl="0" indent="-177750" algn="l" rtl="0" fontAlgn="ctr">
              <a:spcBef>
                <a:spcPts val="0"/>
              </a:spcBef>
              <a:spcAft>
                <a:spcPts val="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When was the space measured?</a:t>
            </a:r>
            <a:endParaRPr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pic>
        <p:nvPicPr>
          <p:cNvPr id="2" name="Google Shape;90;p16">
            <a:extLst>
              <a:ext uri="{FF2B5EF4-FFF2-40B4-BE49-F238E27FC236}">
                <a16:creationId xmlns:a16="http://schemas.microsoft.com/office/drawing/2014/main" id="{498768CD-9D08-9DE0-F300-D8553DD0F75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l="3487" t="9970" r="41667" b="7742"/>
          <a:stretch/>
        </p:blipFill>
        <p:spPr>
          <a:xfrm>
            <a:off x="6796169" y="2178778"/>
            <a:ext cx="2515935" cy="2514732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BC4DB1B-D471-ED3D-C44B-6E2C5AA1B2E4}"/>
              </a:ext>
            </a:extLst>
          </p:cNvPr>
          <p:cNvSpPr/>
          <p:nvPr/>
        </p:nvSpPr>
        <p:spPr>
          <a:xfrm>
            <a:off x="6796168" y="2177575"/>
            <a:ext cx="2515935" cy="2515935"/>
          </a:xfrm>
          <a:prstGeom prst="ellipse">
            <a:avLst/>
          </a:prstGeom>
          <a:solidFill>
            <a:srgbClr val="F7941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90" name="Google Shape;90;p16"/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l="21711" t="2733" r="16099"/>
          <a:stretch/>
        </p:blipFill>
        <p:spPr>
          <a:xfrm>
            <a:off x="5628093" y="449990"/>
            <a:ext cx="2515935" cy="2514732"/>
          </a:xfrm>
          <a:prstGeom prst="ellipse">
            <a:avLst/>
          </a:prstGeom>
          <a:noFill/>
          <a:ln>
            <a:noFill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0645AFB-0378-82DA-098D-F9CC627B19CF}"/>
              </a:ext>
            </a:extLst>
          </p:cNvPr>
          <p:cNvSpPr/>
          <p:nvPr/>
        </p:nvSpPr>
        <p:spPr>
          <a:xfrm>
            <a:off x="5628092" y="449990"/>
            <a:ext cx="2515935" cy="2515935"/>
          </a:xfrm>
          <a:prstGeom prst="ellipse">
            <a:avLst/>
          </a:prstGeom>
          <a:solidFill>
            <a:srgbClr val="009CD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C840594-9AD2-D513-2826-4E0B1CF16FC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3"/>
          <a:srcRect t="39" b="23791"/>
          <a:stretch/>
        </p:blipFill>
        <p:spPr>
          <a:xfrm>
            <a:off x="1929515" y="2048474"/>
            <a:ext cx="5284970" cy="30950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" name="Google Shape;66;p14">
            <a:extLst>
              <a:ext uri="{FF2B5EF4-FFF2-40B4-BE49-F238E27FC236}">
                <a16:creationId xmlns:a16="http://schemas.microsoft.com/office/drawing/2014/main" id="{92763BB8-D4D2-CDB9-7554-2A25C7E903B9}"/>
              </a:ext>
            </a:extLst>
          </p:cNvPr>
          <p:cNvSpPr txBox="1"/>
          <p:nvPr/>
        </p:nvSpPr>
        <p:spPr>
          <a:xfrm>
            <a:off x="1174704" y="401453"/>
            <a:ext cx="6794592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 b="1" dirty="0">
                <a:solidFill>
                  <a:srgbClr val="009CDE"/>
                </a:solidFill>
                <a:latin typeface="Helvetica" pitchFamily="2" charset="0"/>
                <a:ea typeface="Inter SemiBold" panose="02000503000000020004" pitchFamily="2" charset="0"/>
                <a:cs typeface="Roboto Slab"/>
                <a:sym typeface="Roboto Slab"/>
              </a:rPr>
              <a:t>What measurement are you giving?</a:t>
            </a:r>
          </a:p>
          <a:p>
            <a:pPr algn="ctr">
              <a:spcAft>
                <a:spcPts val="600"/>
              </a:spcAft>
            </a:pPr>
            <a:r>
              <a:rPr lang="en-CA" sz="12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The power of the floor plan</a:t>
            </a:r>
          </a:p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endParaRPr lang="en-CA" sz="2000" b="1" dirty="0">
              <a:solidFill>
                <a:srgbClr val="009CDE"/>
              </a:solidFill>
              <a:latin typeface="Helvetica" pitchFamily="2" charset="0"/>
              <a:ea typeface="Inter SemiBold" panose="02000503000000020004" pitchFamily="2" charset="0"/>
              <a:cs typeface="Roboto Slab"/>
              <a:sym typeface="Roboto Slab"/>
            </a:endParaRPr>
          </a:p>
        </p:txBody>
      </p:sp>
      <p:sp>
        <p:nvSpPr>
          <p:cNvPr id="3" name="Google Shape;92;p16">
            <a:extLst>
              <a:ext uri="{FF2B5EF4-FFF2-40B4-BE49-F238E27FC236}">
                <a16:creationId xmlns:a16="http://schemas.microsoft.com/office/drawing/2014/main" id="{CBBBE0B0-4159-CD02-C7C8-748F32491EAA}"/>
              </a:ext>
            </a:extLst>
          </p:cNvPr>
          <p:cNvSpPr txBox="1"/>
          <p:nvPr/>
        </p:nvSpPr>
        <p:spPr>
          <a:xfrm>
            <a:off x="2777678" y="1250473"/>
            <a:ext cx="1583200" cy="54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b="1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Metric</a:t>
            </a:r>
            <a:endParaRPr lang="en-CA" sz="1200" b="1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Square Meter</a:t>
            </a:r>
            <a:endParaRPr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4" name="Google Shape;92;p16">
            <a:extLst>
              <a:ext uri="{FF2B5EF4-FFF2-40B4-BE49-F238E27FC236}">
                <a16:creationId xmlns:a16="http://schemas.microsoft.com/office/drawing/2014/main" id="{3AED6A0F-3817-B1FA-426D-E22D7629D7A9}"/>
              </a:ext>
            </a:extLst>
          </p:cNvPr>
          <p:cNvSpPr txBox="1"/>
          <p:nvPr/>
        </p:nvSpPr>
        <p:spPr>
          <a:xfrm>
            <a:off x="4783123" y="1250473"/>
            <a:ext cx="1583200" cy="54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b="1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Imperial</a:t>
            </a:r>
            <a:endParaRPr lang="en-CA" sz="1200" b="1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Square Feet</a:t>
            </a:r>
            <a:endParaRPr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AB1CF3-DF49-BD2E-449F-3A35D2E4672B}"/>
              </a:ext>
            </a:extLst>
          </p:cNvPr>
          <p:cNvCxnSpPr>
            <a:cxnSpLocks/>
          </p:cNvCxnSpPr>
          <p:nvPr/>
        </p:nvCxnSpPr>
        <p:spPr>
          <a:xfrm>
            <a:off x="4572000" y="1337574"/>
            <a:ext cx="0" cy="40704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A72629-EF5E-9926-3D5E-34607A5A5BC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Google Shape;110;p18"/>
          <p:cNvSpPr txBox="1"/>
          <p:nvPr/>
        </p:nvSpPr>
        <p:spPr>
          <a:xfrm>
            <a:off x="417145" y="1488406"/>
            <a:ext cx="3803899" cy="255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Interior Area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Also known as Finished Area, Living Area, Useable Area, Paint-to-Paint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For detached, single-family houses, the square footage for each level is measured to the inside of the exterior wall, </a:t>
            </a:r>
            <a:b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then each floor is added together to produce an exterior </a:t>
            </a:r>
            <a:b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area calculation.</a:t>
            </a:r>
            <a:endParaRPr sz="12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Excluded Area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Parts of the home are not included in a total </a:t>
            </a:r>
            <a:b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area calculation.</a:t>
            </a:r>
            <a:endParaRPr sz="16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2" name="Google Shape;66;p14">
            <a:extLst>
              <a:ext uri="{FF2B5EF4-FFF2-40B4-BE49-F238E27FC236}">
                <a16:creationId xmlns:a16="http://schemas.microsoft.com/office/drawing/2014/main" id="{3550E61F-0394-8927-3259-991BF80F06E4}"/>
              </a:ext>
            </a:extLst>
          </p:cNvPr>
          <p:cNvSpPr txBox="1"/>
          <p:nvPr/>
        </p:nvSpPr>
        <p:spPr>
          <a:xfrm>
            <a:off x="417145" y="401453"/>
            <a:ext cx="6794592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 b="1" dirty="0">
                <a:solidFill>
                  <a:srgbClr val="009CDE"/>
                </a:solidFill>
                <a:latin typeface="Helvetica" pitchFamily="2" charset="0"/>
                <a:ea typeface="Inter SemiBold" panose="02000503000000020004" pitchFamily="2" charset="0"/>
                <a:cs typeface="Roboto Slab"/>
                <a:sym typeface="Roboto Slab"/>
              </a:rPr>
              <a:t>What calculation are you using?</a:t>
            </a:r>
          </a:p>
          <a:p>
            <a:pPr>
              <a:spcAft>
                <a:spcPts val="600"/>
              </a:spcAft>
            </a:pPr>
            <a:r>
              <a:rPr lang="en-CA" sz="12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The power of the floor plan</a:t>
            </a: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en-CA" sz="2000" b="1" dirty="0">
              <a:solidFill>
                <a:srgbClr val="009CDE"/>
              </a:solidFill>
              <a:latin typeface="Helvetica" pitchFamily="2" charset="0"/>
              <a:ea typeface="Inter SemiBold" panose="02000503000000020004" pitchFamily="2" charset="0"/>
              <a:cs typeface="Roboto Slab"/>
              <a:sym typeface="Roboto Slab"/>
            </a:endParaRPr>
          </a:p>
        </p:txBody>
      </p:sp>
      <p:pic>
        <p:nvPicPr>
          <p:cNvPr id="5" name="Picture 4" descr="A blue house with a staircase&#10;&#10;Description automatically generated">
            <a:extLst>
              <a:ext uri="{FF2B5EF4-FFF2-40B4-BE49-F238E27FC236}">
                <a16:creationId xmlns:a16="http://schemas.microsoft.com/office/drawing/2014/main" id="{B3925B70-7275-40AE-6285-593364375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281" y="499081"/>
            <a:ext cx="2902634" cy="41453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82D294-6F7B-F32C-5CA2-3B709CFE26A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66;p14">
            <a:extLst>
              <a:ext uri="{FF2B5EF4-FFF2-40B4-BE49-F238E27FC236}">
                <a16:creationId xmlns:a16="http://schemas.microsoft.com/office/drawing/2014/main" id="{64411578-B094-ED8C-1429-212F2F9EBFD0}"/>
              </a:ext>
            </a:extLst>
          </p:cNvPr>
          <p:cNvSpPr txBox="1"/>
          <p:nvPr/>
        </p:nvSpPr>
        <p:spPr>
          <a:xfrm>
            <a:off x="417145" y="401453"/>
            <a:ext cx="6794592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000" b="1" dirty="0">
                <a:solidFill>
                  <a:srgbClr val="009CDE"/>
                </a:solidFill>
                <a:latin typeface="Helvetica" pitchFamily="2" charset="0"/>
                <a:ea typeface="Inter SemiBold" panose="02000503000000020004" pitchFamily="2" charset="0"/>
                <a:cs typeface="Roboto Slab"/>
                <a:sym typeface="Roboto Slab"/>
              </a:rPr>
              <a:t>What calculation are you using?</a:t>
            </a:r>
          </a:p>
          <a:p>
            <a:pPr>
              <a:spcAft>
                <a:spcPts val="600"/>
              </a:spcAft>
            </a:pPr>
            <a:r>
              <a:rPr lang="en-CA" sz="12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The power of the floor plan</a:t>
            </a: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en-CA" sz="2000" b="1" dirty="0">
              <a:solidFill>
                <a:srgbClr val="009CDE"/>
              </a:solidFill>
              <a:latin typeface="Helvetica" pitchFamily="2" charset="0"/>
              <a:ea typeface="Inter SemiBold" panose="02000503000000020004" pitchFamily="2" charset="0"/>
              <a:cs typeface="Roboto Slab"/>
              <a:sym typeface="Roboto Slab"/>
            </a:endParaRPr>
          </a:p>
        </p:txBody>
      </p:sp>
      <p:sp>
        <p:nvSpPr>
          <p:cNvPr id="4" name="Google Shape;110;p18">
            <a:extLst>
              <a:ext uri="{FF2B5EF4-FFF2-40B4-BE49-F238E27FC236}">
                <a16:creationId xmlns:a16="http://schemas.microsoft.com/office/drawing/2014/main" id="{3C3FF36D-490D-6237-2BBC-47DE34C9EEFF}"/>
              </a:ext>
            </a:extLst>
          </p:cNvPr>
          <p:cNvSpPr txBox="1"/>
          <p:nvPr/>
        </p:nvSpPr>
        <p:spPr>
          <a:xfrm>
            <a:off x="417145" y="1488406"/>
            <a:ext cx="3803899" cy="255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Exterior Area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Also known as Gross Floor Area (GFA)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For detached, single-family houses, the square footage for each level is measured to the outside of the exterior wall, then each floor is added together to produce an exterior area calculation.</a:t>
            </a:r>
          </a:p>
          <a:p>
            <a:pPr marL="0" lvl="0" indent="0" algn="l" rtl="0">
              <a:spcBef>
                <a:spcPts val="1200"/>
              </a:spcBef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Excluded Area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Parts of the home are not included in a total </a:t>
            </a:r>
            <a:b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area calculation.</a:t>
            </a:r>
            <a:endParaRPr sz="16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7559E0-DCA1-6DC2-9EAD-28BE12A9E4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63281" y="499081"/>
            <a:ext cx="2902633" cy="41453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F0B3BCD-7258-EBF7-56A0-F0FF18C30EC5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 r="36616" b="4789"/>
          <a:stretch/>
        </p:blipFill>
        <p:spPr>
          <a:xfrm flipH="1">
            <a:off x="2542276" y="1850948"/>
            <a:ext cx="1574397" cy="13261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9;p16">
            <a:extLst>
              <a:ext uri="{FF2B5EF4-FFF2-40B4-BE49-F238E27FC236}">
                <a16:creationId xmlns:a16="http://schemas.microsoft.com/office/drawing/2014/main" id="{A8F0444B-B01B-7B7D-BDC3-5F0CAD3FA4F8}"/>
              </a:ext>
            </a:extLst>
          </p:cNvPr>
          <p:cNvSpPr txBox="1"/>
          <p:nvPr/>
        </p:nvSpPr>
        <p:spPr>
          <a:xfrm>
            <a:off x="417145" y="438553"/>
            <a:ext cx="3699528" cy="1100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Source of</a:t>
            </a:r>
            <a:br>
              <a:rPr lang="en-CA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</a:br>
            <a:r>
              <a:rPr lang="en-CA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area calculations</a:t>
            </a:r>
          </a:p>
        </p:txBody>
      </p:sp>
      <p:sp>
        <p:nvSpPr>
          <p:cNvPr id="5" name="Google Shape;110;p18">
            <a:extLst>
              <a:ext uri="{FF2B5EF4-FFF2-40B4-BE49-F238E27FC236}">
                <a16:creationId xmlns:a16="http://schemas.microsoft.com/office/drawing/2014/main" id="{D003F326-97A9-6567-A429-EB4255F88235}"/>
              </a:ext>
            </a:extLst>
          </p:cNvPr>
          <p:cNvSpPr txBox="1"/>
          <p:nvPr/>
        </p:nvSpPr>
        <p:spPr>
          <a:xfrm>
            <a:off x="2458592" y="3292552"/>
            <a:ext cx="1963808" cy="132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Who measured </a:t>
            </a:r>
            <a:b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the space?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Builder, Property Tax Data, Owner, DIY, Measurement Professional</a:t>
            </a:r>
          </a:p>
        </p:txBody>
      </p:sp>
      <p:sp>
        <p:nvSpPr>
          <p:cNvPr id="10" name="Google Shape;110;p18">
            <a:extLst>
              <a:ext uri="{FF2B5EF4-FFF2-40B4-BE49-F238E27FC236}">
                <a16:creationId xmlns:a16="http://schemas.microsoft.com/office/drawing/2014/main" id="{8E81E013-453A-7228-5E88-6B548C4E5BF3}"/>
              </a:ext>
            </a:extLst>
          </p:cNvPr>
          <p:cNvSpPr txBox="1"/>
          <p:nvPr/>
        </p:nvSpPr>
        <p:spPr>
          <a:xfrm>
            <a:off x="6685409" y="3292552"/>
            <a:ext cx="1963810" cy="132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When was the </a:t>
            </a:r>
            <a:b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space measured?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Pre-Construction, Post-Construction, Actual Date</a:t>
            </a:r>
          </a:p>
        </p:txBody>
      </p:sp>
      <p:sp>
        <p:nvSpPr>
          <p:cNvPr id="11" name="Google Shape;110;p18">
            <a:extLst>
              <a:ext uri="{FF2B5EF4-FFF2-40B4-BE49-F238E27FC236}">
                <a16:creationId xmlns:a16="http://schemas.microsoft.com/office/drawing/2014/main" id="{B281E8B1-31DA-737E-C8BF-0F54F712C1D8}"/>
              </a:ext>
            </a:extLst>
          </p:cNvPr>
          <p:cNvSpPr txBox="1"/>
          <p:nvPr/>
        </p:nvSpPr>
        <p:spPr>
          <a:xfrm>
            <a:off x="4572000" y="3292552"/>
            <a:ext cx="1963809" cy="1326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What tools </a:t>
            </a:r>
            <a:b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were used?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Tape Measure, </a:t>
            </a:r>
            <a:b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Measure Wheel, Laser Scan</a:t>
            </a:r>
          </a:p>
        </p:txBody>
      </p:sp>
      <p:pic>
        <p:nvPicPr>
          <p:cNvPr id="16" name="Picture 15" descr="A yellow tape measure on a blueprint&#10;&#10;Description automatically generated">
            <a:extLst>
              <a:ext uri="{FF2B5EF4-FFF2-40B4-BE49-F238E27FC236}">
                <a16:creationId xmlns:a16="http://schemas.microsoft.com/office/drawing/2014/main" id="{F526C1FD-66FF-9377-5DC2-1F1848887E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83"/>
          <a:stretch/>
        </p:blipFill>
        <p:spPr>
          <a:xfrm>
            <a:off x="4655748" y="1855442"/>
            <a:ext cx="1574397" cy="13216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2978C-C4FD-747B-0B33-4CB3D395CA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361" r="10361"/>
          <a:stretch/>
        </p:blipFill>
        <p:spPr>
          <a:xfrm>
            <a:off x="6769220" y="1855442"/>
            <a:ext cx="1574397" cy="13216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5354C5-26C3-51BB-D7F5-F73A2E04362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89;p16">
            <a:extLst>
              <a:ext uri="{FF2B5EF4-FFF2-40B4-BE49-F238E27FC236}">
                <a16:creationId xmlns:a16="http://schemas.microsoft.com/office/drawing/2014/main" id="{82341A3C-1EBA-B86F-6D64-50CBF15E0033}"/>
              </a:ext>
            </a:extLst>
          </p:cNvPr>
          <p:cNvSpPr txBox="1"/>
          <p:nvPr/>
        </p:nvSpPr>
        <p:spPr>
          <a:xfrm>
            <a:off x="417145" y="2734067"/>
            <a:ext cx="3699528" cy="909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2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Pre-construction vs.</a:t>
            </a:r>
            <a:br>
              <a:rPr lang="en-CA" sz="22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</a:br>
            <a:r>
              <a:rPr lang="en-CA" sz="22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post-construction</a:t>
            </a:r>
          </a:p>
        </p:txBody>
      </p:sp>
      <p:sp>
        <p:nvSpPr>
          <p:cNvPr id="4" name="Google Shape;110;p18">
            <a:extLst>
              <a:ext uri="{FF2B5EF4-FFF2-40B4-BE49-F238E27FC236}">
                <a16:creationId xmlns:a16="http://schemas.microsoft.com/office/drawing/2014/main" id="{A2DACE71-7472-A918-8317-C82D166A340E}"/>
              </a:ext>
            </a:extLst>
          </p:cNvPr>
          <p:cNvSpPr txBox="1"/>
          <p:nvPr/>
        </p:nvSpPr>
        <p:spPr>
          <a:xfrm>
            <a:off x="3792700" y="2738673"/>
            <a:ext cx="2346947" cy="1889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Pre-construction –</a:t>
            </a:r>
            <a:b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As-build drawings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Floor Plans &amp; Area Calculations produced by the design team for the purposes of completing construction. Information is subject to change during construction.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6" name="Google Shape;110;p18">
            <a:extLst>
              <a:ext uri="{FF2B5EF4-FFF2-40B4-BE49-F238E27FC236}">
                <a16:creationId xmlns:a16="http://schemas.microsoft.com/office/drawing/2014/main" id="{9C74FAB0-383F-7905-8170-330CB0F5B704}"/>
              </a:ext>
            </a:extLst>
          </p:cNvPr>
          <p:cNvSpPr txBox="1"/>
          <p:nvPr/>
        </p:nvSpPr>
        <p:spPr>
          <a:xfrm>
            <a:off x="6361396" y="2738673"/>
            <a:ext cx="2346947" cy="1889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Post-construction –</a:t>
            </a:r>
            <a:b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As-built drawings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Record Drawings are Floor Plans &amp; Area Calculations produced by the contractor at the completion of a construction project, reflecting all changes during construction process. As-Builts are periodically or after building modifications.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CA"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pic>
        <p:nvPicPr>
          <p:cNvPr id="8" name="Picture 7" descr="A blueprint of a house&#10;&#10;Description automatically generated">
            <a:extLst>
              <a:ext uri="{FF2B5EF4-FFF2-40B4-BE49-F238E27FC236}">
                <a16:creationId xmlns:a16="http://schemas.microsoft.com/office/drawing/2014/main" id="{A1D7068E-A32C-1325-1B01-1780AEE83B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4" t="55079" r="13998" b="11045"/>
          <a:stretch/>
        </p:blipFill>
        <p:spPr>
          <a:xfrm>
            <a:off x="-22150" y="0"/>
            <a:ext cx="9166149" cy="24048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F2D0B4-3279-84AE-0131-CEA3EB3852A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89;p16">
            <a:extLst>
              <a:ext uri="{FF2B5EF4-FFF2-40B4-BE49-F238E27FC236}">
                <a16:creationId xmlns:a16="http://schemas.microsoft.com/office/drawing/2014/main" id="{363268CD-AE62-EEAB-1EE1-C3E06D1B4497}"/>
              </a:ext>
            </a:extLst>
          </p:cNvPr>
          <p:cNvSpPr txBox="1"/>
          <p:nvPr/>
        </p:nvSpPr>
        <p:spPr>
          <a:xfrm>
            <a:off x="4572000" y="490485"/>
            <a:ext cx="4353264" cy="1346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ts val="3000"/>
              </a:lnSpc>
            </a:pPr>
            <a:r>
              <a:rPr lang="en-CA" sz="2800" b="1" dirty="0">
                <a:solidFill>
                  <a:srgbClr val="009CDE"/>
                </a:solidFill>
                <a:latin typeface="Helvetica"/>
                <a:ea typeface="Roboto Slab"/>
                <a:cs typeface="Roboto Slab"/>
                <a:sym typeface="Roboto Slab"/>
              </a:rPr>
              <a:t>Knowledge is power </a:t>
            </a:r>
            <a:br>
              <a:rPr lang="en-CA" sz="2800" b="1" dirty="0">
                <a:solidFill>
                  <a:srgbClr val="009CDE"/>
                </a:solidFill>
                <a:latin typeface="Helvetica"/>
                <a:ea typeface="Roboto Slab"/>
                <a:cs typeface="Roboto Slab"/>
                <a:sym typeface="Roboto Slab"/>
              </a:rPr>
            </a:br>
            <a:r>
              <a:rPr lang="en-CA" sz="2800" b="1" dirty="0">
                <a:solidFill>
                  <a:srgbClr val="009CDE"/>
                </a:solidFill>
                <a:latin typeface="Helvetica"/>
                <a:ea typeface="Roboto Slab"/>
                <a:cs typeface="Roboto Slab"/>
                <a:sym typeface="Roboto Slab"/>
              </a:rPr>
              <a:t>and defendable</a:t>
            </a:r>
          </a:p>
          <a:p>
            <a:pPr marL="0" lvl="0" indent="0" algn="l" rtl="0">
              <a:lnSpc>
                <a:spcPts val="3000"/>
              </a:lnSpc>
              <a:spcBef>
                <a:spcPts val="0"/>
              </a:spcBef>
              <a:buNone/>
            </a:pPr>
            <a:r>
              <a:rPr lang="en-CA" sz="12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Protecting yourself &amp; your clients through documentation</a:t>
            </a:r>
          </a:p>
        </p:txBody>
      </p:sp>
      <p:sp>
        <p:nvSpPr>
          <p:cNvPr id="4" name="Google Shape;110;p18">
            <a:extLst>
              <a:ext uri="{FF2B5EF4-FFF2-40B4-BE49-F238E27FC236}">
                <a16:creationId xmlns:a16="http://schemas.microsoft.com/office/drawing/2014/main" id="{99081D9C-A517-0DF2-29ED-694378C5A283}"/>
              </a:ext>
            </a:extLst>
          </p:cNvPr>
          <p:cNvSpPr txBox="1"/>
          <p:nvPr/>
        </p:nvSpPr>
        <p:spPr>
          <a:xfrm>
            <a:off x="4572001" y="1837427"/>
            <a:ext cx="4088398" cy="303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Summary of room measurements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Present consistency in raw measurement data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Detailed floor area calculations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Provide the values used in calculating area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Methods of measurement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Share the method &amp; standards applied to area calculation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Floor plan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Offer visual summary of floors with included &amp; excluded areas</a:t>
            </a:r>
          </a:p>
        </p:txBody>
      </p:sp>
      <p:pic>
        <p:nvPicPr>
          <p:cNvPr id="6" name="Google Shape;126;p20">
            <a:extLst>
              <a:ext uri="{FF2B5EF4-FFF2-40B4-BE49-F238E27FC236}">
                <a16:creationId xmlns:a16="http://schemas.microsoft.com/office/drawing/2014/main" id="{AAFCE6C8-0B5A-189B-4BB6-C629FE732CF4}"/>
              </a:ext>
            </a:extLst>
          </p:cNvPr>
          <p:cNvPicPr preferRelativeResize="0"/>
          <p:nvPr/>
        </p:nvPicPr>
        <p:blipFill rotWithShape="1">
          <a:blip r:embed="rId2"/>
          <a:srcRect l="15859" r="5581"/>
          <a:stretch/>
        </p:blipFill>
        <p:spPr>
          <a:xfrm flipH="1">
            <a:off x="0" y="849898"/>
            <a:ext cx="4088398" cy="3443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3682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C0F970-D6AD-7E30-BC2A-271CFE3A857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89;p16">
            <a:extLst>
              <a:ext uri="{FF2B5EF4-FFF2-40B4-BE49-F238E27FC236}">
                <a16:creationId xmlns:a16="http://schemas.microsoft.com/office/drawing/2014/main" id="{E886CA65-2A3B-3F2F-B1DA-D0CFA75FF8CF}"/>
              </a:ext>
            </a:extLst>
          </p:cNvPr>
          <p:cNvSpPr txBox="1"/>
          <p:nvPr/>
        </p:nvSpPr>
        <p:spPr>
          <a:xfrm>
            <a:off x="417145" y="340134"/>
            <a:ext cx="4353264" cy="115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ts val="3000"/>
              </a:lnSpc>
              <a:spcBef>
                <a:spcPts val="0"/>
              </a:spcBef>
              <a:buNone/>
            </a:pPr>
            <a:r>
              <a:rPr lang="en-CA" sz="2800" b="1" dirty="0" err="1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iGUIDE</a:t>
            </a:r>
            <a:r>
              <a:rPr lang="en-CA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 is knowledge</a:t>
            </a:r>
            <a:br>
              <a:rPr lang="en-CA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</a:br>
            <a:r>
              <a:rPr lang="en-CA" sz="2800" b="1" dirty="0">
                <a:solidFill>
                  <a:srgbClr val="009CDE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and power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buNone/>
            </a:pPr>
            <a:r>
              <a:rPr lang="en-CA" sz="12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 complete property listing tool kit</a:t>
            </a:r>
          </a:p>
        </p:txBody>
      </p:sp>
      <p:sp>
        <p:nvSpPr>
          <p:cNvPr id="3" name="Google Shape;110;p18">
            <a:extLst>
              <a:ext uri="{FF2B5EF4-FFF2-40B4-BE49-F238E27FC236}">
                <a16:creationId xmlns:a16="http://schemas.microsoft.com/office/drawing/2014/main" id="{A67114B6-0582-B0F4-A4E5-67198705F35D}"/>
              </a:ext>
            </a:extLst>
          </p:cNvPr>
          <p:cNvSpPr txBox="1"/>
          <p:nvPr/>
        </p:nvSpPr>
        <p:spPr>
          <a:xfrm>
            <a:off x="417145" y="1627626"/>
            <a:ext cx="4088398" cy="4037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Aft>
                <a:spcPts val="600"/>
              </a:spcAft>
              <a:buNone/>
            </a:pPr>
            <a:r>
              <a:rPr lang="en-CA" sz="1500" b="1" dirty="0" err="1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iGUIDE</a:t>
            </a: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 creates a suite of tools for organizing and sharing information</a:t>
            </a: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3D Virtual Tours</a:t>
            </a: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As-Built Floor Plans</a:t>
            </a: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Room Measurements</a:t>
            </a: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Floor Area Calculations</a:t>
            </a: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Photos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500" b="1" dirty="0" err="1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iGUIDE</a:t>
            </a: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 is a powerful listing </a:t>
            </a:r>
            <a:b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</a:br>
            <a:r>
              <a:rPr lang="en-CA" sz="1500" b="1" dirty="0">
                <a:solidFill>
                  <a:srgbClr val="009CDE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marketing technology</a:t>
            </a: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Tour &amp; Floor Plans integrated in </a:t>
            </a:r>
            <a:r>
              <a:rPr lang="en-CA" sz="1100" dirty="0" err="1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REALTOR.ca</a:t>
            </a:r>
            <a:endParaRPr lang="en-CA"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Embed </a:t>
            </a:r>
            <a:r>
              <a:rPr lang="en-CA" sz="1100" dirty="0" err="1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iGUIDE</a:t>
            </a: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 in your listing webpages</a:t>
            </a:r>
          </a:p>
          <a:p>
            <a:pPr marL="135450" lvl="0" indent="-135450" algn="l" rtl="0" fontAlgn="ctr">
              <a:spcBef>
                <a:spcPts val="0"/>
              </a:spcBef>
              <a:spcAft>
                <a:spcPts val="60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Add </a:t>
            </a:r>
            <a:r>
              <a:rPr lang="en-CA" sz="1100" dirty="0" err="1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iGUIDE</a:t>
            </a:r>
            <a:r>
              <a:rPr lang="en-CA" sz="1100" dirty="0">
                <a:solidFill>
                  <a:srgbClr val="58595B"/>
                </a:solidFill>
                <a:latin typeface="Helvetica" pitchFamily="2" charset="0"/>
                <a:ea typeface="Open Sans"/>
                <a:cs typeface="Open Sans"/>
                <a:sym typeface="Open Sans"/>
              </a:rPr>
              <a:t> to your Social Marketing programs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en-CA" sz="1100" dirty="0">
              <a:solidFill>
                <a:srgbClr val="58595B"/>
              </a:solidFill>
              <a:latin typeface="Helvetica" pitchFamily="2" charset="0"/>
              <a:ea typeface="Open Sans"/>
              <a:cs typeface="Open Sans"/>
              <a:sym typeface="Open Sans"/>
            </a:endParaRPr>
          </a:p>
        </p:txBody>
      </p:sp>
      <p:pic>
        <p:nvPicPr>
          <p:cNvPr id="4" name="Google Shape;126;p20">
            <a:extLst>
              <a:ext uri="{FF2B5EF4-FFF2-40B4-BE49-F238E27FC236}">
                <a16:creationId xmlns:a16="http://schemas.microsoft.com/office/drawing/2014/main" id="{C6D3CDAA-8A40-2A5E-33BA-C0A8C4651B92}"/>
              </a:ext>
            </a:extLst>
          </p:cNvPr>
          <p:cNvPicPr preferRelativeResize="0"/>
          <p:nvPr/>
        </p:nvPicPr>
        <p:blipFill rotWithShape="1">
          <a:blip r:embed="rId3"/>
          <a:srcRect l="15859" r="5581"/>
          <a:stretch/>
        </p:blipFill>
        <p:spPr>
          <a:xfrm flipH="1">
            <a:off x="5055602" y="849898"/>
            <a:ext cx="4088398" cy="344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5;p23">
            <a:extLst>
              <a:ext uri="{FF2B5EF4-FFF2-40B4-BE49-F238E27FC236}">
                <a16:creationId xmlns:a16="http://schemas.microsoft.com/office/drawing/2014/main" id="{4F8F143E-ACCF-D7A7-A785-EC6AFD1FB1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0951" r="10560" b="830"/>
          <a:stretch/>
        </p:blipFill>
        <p:spPr>
          <a:xfrm>
            <a:off x="5055603" y="849898"/>
            <a:ext cx="4088398" cy="3443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734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730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4333BE-4D75-6BA3-462A-D2042513349F}"/>
              </a:ext>
            </a:extLst>
          </p:cNvPr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rgbClr val="009CDE">
              <a:alpha val="524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Google Shape;89;p16">
            <a:extLst>
              <a:ext uri="{FF2B5EF4-FFF2-40B4-BE49-F238E27FC236}">
                <a16:creationId xmlns:a16="http://schemas.microsoft.com/office/drawing/2014/main" id="{20603BC0-605B-2261-42D5-C8A4BC6D14E4}"/>
              </a:ext>
            </a:extLst>
          </p:cNvPr>
          <p:cNvSpPr txBox="1"/>
          <p:nvPr/>
        </p:nvSpPr>
        <p:spPr>
          <a:xfrm>
            <a:off x="2654933" y="2108640"/>
            <a:ext cx="3834134" cy="926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dirty="0">
                <a:solidFill>
                  <a:schemeClr val="bg1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T</a:t>
            </a:r>
            <a:r>
              <a:rPr lang="en" sz="2800" b="1" dirty="0">
                <a:solidFill>
                  <a:schemeClr val="bg1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hank you </a:t>
            </a:r>
            <a:br>
              <a:rPr lang="en" sz="2800" b="1" dirty="0">
                <a:solidFill>
                  <a:schemeClr val="bg1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</a:br>
            <a:r>
              <a:rPr lang="en" sz="2800" b="1" dirty="0">
                <a:solidFill>
                  <a:schemeClr val="bg1"/>
                </a:solidFill>
                <a:latin typeface="Helvetica" pitchFamily="2" charset="0"/>
                <a:ea typeface="Roboto Slab"/>
                <a:cs typeface="Roboto Slab"/>
                <a:sym typeface="Roboto Slab"/>
              </a:rPr>
              <a:t>for your time</a:t>
            </a:r>
            <a:endParaRPr sz="2800" b="1" dirty="0">
              <a:solidFill>
                <a:schemeClr val="bg1"/>
              </a:solidFill>
              <a:latin typeface="Helvetica" pitchFamily="2" charset="0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E55663EEFFEB41879FEB2382930E93" ma:contentTypeVersion="18" ma:contentTypeDescription="Create a new document." ma:contentTypeScope="" ma:versionID="b08267d2e24e6b3d4c3d49f376c0f445">
  <xsd:schema xmlns:xsd="http://www.w3.org/2001/XMLSchema" xmlns:xs="http://www.w3.org/2001/XMLSchema" xmlns:p="http://schemas.microsoft.com/office/2006/metadata/properties" xmlns:ns2="6988f84b-b931-44a0-b6a3-ee608a48a85f" xmlns:ns3="372bae78-dbd8-4e9e-81bf-830b082b3c04" targetNamespace="http://schemas.microsoft.com/office/2006/metadata/properties" ma:root="true" ma:fieldsID="a3cbd394800a41bea4a5e010accab9c3" ns2:_="" ns3:_="">
    <xsd:import namespace="6988f84b-b931-44a0-b6a3-ee608a48a85f"/>
    <xsd:import namespace="372bae78-dbd8-4e9e-81bf-830b082b3c0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Target_x0020_Audiences" minOccurs="0"/>
                <xsd:element ref="ns3:_ModernAudienceTargetUserField" minOccurs="0"/>
                <xsd:element ref="ns3:_ModernAudienceAadObjectId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8f84b-b931-44a0-b6a3-ee608a48a85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9750101-d8ca-4581-96c4-09535c3eec0e}" ma:internalName="TaxCatchAll" ma:showField="CatchAllData" ma:web="6988f84b-b931-44a0-b6a3-ee608a48a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bae78-dbd8-4e9e-81bf-830b082b3c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arget_x0020_Audiences" ma:index="16" nillable="true" ma:displayName="Target Audiences" ma:internalName="Target_x0020_Audiences">
      <xsd:simpleType>
        <xsd:restriction base="dms:Unknown"/>
      </xsd:simpleType>
    </xsd:element>
    <xsd:element name="_ModernAudienceTargetUserField" ma:index="17" nillable="true" ma:displayName="Audience" ma:list="UserInfo" ma:SharePointGroup="0" ma:internalName="_ModernAudienceTargetUserField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18" nillable="true" ma:displayName="AudienceIds" ma:list="{f146539d-56f2-4b77-ba28-1d5cf5409dbf}" ma:internalName="_ModernAudienceAadObjectIds" ma:readOnly="true" ma:showField="_AadObjectIdForUser" ma:web="6988f84b-b931-44a0-b6a3-ee608a48a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65b16b39-48f8-44ba-ae5a-1441ec414c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988f84b-b931-44a0-b6a3-ee608a48a85f">57EFSVHMJNJX-1816499479-97631</_dlc_DocId>
    <_dlc_DocIdUrl xmlns="6988f84b-b931-44a0-b6a3-ee608a48a85f">
      <Url>https://planitar.sharepoint.com/sites/Corporate/_layouts/15/DocIdRedir.aspx?ID=57EFSVHMJNJX-1816499479-97631</Url>
      <Description>57EFSVHMJNJX-1816499479-97631</Description>
    </_dlc_DocIdUrl>
    <Target_x0020_Audiences xmlns="372bae78-dbd8-4e9e-81bf-830b082b3c04" xsi:nil="true"/>
    <TaxCatchAll xmlns="6988f84b-b931-44a0-b6a3-ee608a48a85f" xsi:nil="true"/>
    <_ModernAudienceTargetUserField xmlns="372bae78-dbd8-4e9e-81bf-830b082b3c04">
      <UserInfo>
        <DisplayName/>
        <AccountId xsi:nil="true"/>
        <AccountType/>
      </UserInfo>
    </_ModernAudienceTargetUserField>
    <lcf76f155ced4ddcb4097134ff3c332f xmlns="372bae78-dbd8-4e9e-81bf-830b082b3c0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7B2ECDA-B35B-4DC7-94F5-DCDB24BDD6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88f84b-b931-44a0-b6a3-ee608a48a85f"/>
    <ds:schemaRef ds:uri="372bae78-dbd8-4e9e-81bf-830b082b3c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CFB0D4-BF7B-4225-924F-98AF886895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898CF4-F307-493D-9FB7-73209245578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723EB41E-ACEE-478F-B436-FC4FB026B8C3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372bae78-dbd8-4e9e-81bf-830b082b3c04"/>
    <ds:schemaRef ds:uri="6988f84b-b931-44a0-b6a3-ee608a48a85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616</Words>
  <Application>Microsoft Office PowerPoint</Application>
  <PresentationFormat>On-screen Show (16:9)</PresentationFormat>
  <Paragraphs>94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Bryan Briones</cp:lastModifiedBy>
  <cp:revision>7</cp:revision>
  <dcterms:modified xsi:type="dcterms:W3CDTF">2024-07-24T21:28:07Z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0x010100E7E55663EEFFEB41879FEB2382930E93</vt:lpwstr>
  </property>
  <property fmtid="{D5CDD505-2E9C-101B-9397-08002B2CF9AE}" pid="3" name="_dlc_DocIdItemGuid">
    <vt:lpwstr>39a2dbb0-79dc-47e8-8f73-4b17d0e1a1e1</vt:lpwstr>
  </property>
  <property fmtid="{D5CDD505-2E9C-101B-9397-08002B2CF9AE}" pid="4" name="MediaServiceImageTags">
    <vt:lpwstr/>
  </property>
</Properties>
</file>